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7" r:id="rId2"/>
    <p:sldId id="285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99" r:id="rId15"/>
    <p:sldId id="272" r:id="rId16"/>
    <p:sldId id="273" r:id="rId17"/>
    <p:sldId id="301" r:id="rId18"/>
    <p:sldId id="275" r:id="rId19"/>
    <p:sldId id="276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4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143000"/>
            <a:ext cx="8229600" cy="24526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748088"/>
            <a:ext cx="8229600" cy="2454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FF475-2F96-4CFA-AE73-AE6413482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29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981BD3-5A03-4EB3-8FC9-5982C3DDC10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EFBD18-DB3D-4126-8DBF-B8967B4D2D9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google.com/url?sa=i&amp;rct=j&amp;q=potential+energy+diagrams&amp;source=images&amp;cd=&amp;cad=rja&amp;uact=8&amp;ved=0CAcQjRw&amp;url=http://staff.prairiesouth.ca/~chemistry/chem30/2_kinetics/kinetics3_2.htm&amp;ei=z0YQVdP4IdbcoATcmICwBw&amp;bvm=bv.88528373,d.cGU&amp;psig=AFQjCNH2H-rhSdaYay_8vQozxkEBYPe8wg&amp;ust=1427216462887648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www.google.com/url?sa=i&amp;rct=j&amp;q=potential+energy+diagrams&amp;source=images&amp;cd=&amp;cad=rja&amp;uact=8&amp;ved=0CAcQjRw&amp;url=http://staff.prairiesouth.ca/~chemistry/chem30/2_kinetics/kinetics3_2.htm&amp;ei=oUcQVZz1EIG4ogSH1YKYBw&amp;bvm=bv.88528373,d.cGU&amp;psig=AFQjCNHjfCpG2ikXauK-UCLNjUEkcARHLA&amp;ust=1427216672629100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304800" y="1524000"/>
            <a:ext cx="8458200" cy="12223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5400" dirty="0" smtClean="0">
                <a:solidFill>
                  <a:schemeClr val="tx1"/>
                </a:solidFill>
              </a:rPr>
              <a:t>Unit 8: Rates and Equilibrium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1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Activation energy</a:t>
            </a:r>
          </a:p>
        </p:txBody>
      </p:sp>
      <p:sp>
        <p:nvSpPr>
          <p:cNvPr id="18436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minimum energy required for a reaction to occur is the </a:t>
            </a:r>
            <a:r>
              <a:rPr lang="en-US" altLang="en-US" i="1" smtClean="0"/>
              <a:t>activation energy</a:t>
            </a:r>
            <a:endParaRPr lang="en-US" altLang="en-US" smtClean="0"/>
          </a:p>
          <a:p>
            <a:pPr eaLnBrk="1" hangingPunct="1"/>
            <a:r>
              <a:rPr lang="en-US" altLang="en-US" smtClean="0"/>
              <a:t>If the molecules collide with sufficient kinetic energy and the correct orientation, the reaction occurs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9C1D458-F258-41AD-A048-6EE18380F445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80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Potential Energy Diagrams</a:t>
            </a:r>
          </a:p>
        </p:txBody>
      </p:sp>
      <p:sp>
        <p:nvSpPr>
          <p:cNvPr id="19460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143000"/>
            <a:ext cx="8229600" cy="243522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000" dirty="0" smtClean="0"/>
              <a:t>Plots of potential energy on the y-axis and a measure of progress of the reaction (the reaction coordinate) on the x-axis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3093D-A7EC-4212-8DD1-2EC80B4ECC8E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7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Potential Energy Diagrams</a:t>
            </a:r>
          </a:p>
        </p:txBody>
      </p:sp>
      <p:sp>
        <p:nvSpPr>
          <p:cNvPr id="2048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molecules have a certain amount of potential energy before reaction</a:t>
            </a:r>
          </a:p>
          <a:p>
            <a:pPr eaLnBrk="1" hangingPunct="1"/>
            <a:r>
              <a:rPr lang="en-US" altLang="en-US" dirty="0" smtClean="0"/>
              <a:t>They also have kinetic energy by virtue of their motion</a:t>
            </a:r>
          </a:p>
          <a:p>
            <a:pPr eaLnBrk="1" hangingPunct="1"/>
            <a:r>
              <a:rPr lang="en-US" altLang="en-US" dirty="0" smtClean="0"/>
              <a:t>When the molecules collide, the kinetic energy becomes potential energy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1D6B2B0-E798-43CE-9ABC-63059C6A9427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3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Activated complexes</a:t>
            </a:r>
          </a:p>
        </p:txBody>
      </p:sp>
      <p:sp>
        <p:nvSpPr>
          <p:cNvPr id="2150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At the maximum of the potential energy, the molecules are in a configuration called the activated complex</a:t>
            </a:r>
          </a:p>
          <a:p>
            <a:pPr eaLnBrk="1" hangingPunct="1"/>
            <a:r>
              <a:rPr lang="en-US" altLang="en-US" smtClean="0"/>
              <a:t>Old bonds are partially broken, new bonds are partially formed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D823B74-39D8-455C-AC66-2E123590042B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8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Exothermic Reaction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Exothermic reactions have the reactants at higher energy than the products. </a:t>
            </a:r>
            <a:endParaRPr lang="en-US" dirty="0"/>
          </a:p>
        </p:txBody>
      </p:sp>
      <p:pic>
        <p:nvPicPr>
          <p:cNvPr id="2050" name="Picture 2" descr="http://staff.prairiesouth.ca/~chemistry/chem30/graphics/2_graphics/exo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6477000" cy="410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248400" y="3581400"/>
            <a:ext cx="0" cy="1752600"/>
          </a:xfrm>
          <a:prstGeom prst="straightConnector1">
            <a:avLst/>
          </a:prstGeom>
          <a:ln w="349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00700" y="4091015"/>
            <a:ext cx="17145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Activation energy reverse reaction</a:t>
            </a:r>
            <a:endParaRPr lang="en-US" b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495800" y="4091015"/>
            <a:ext cx="0" cy="1242985"/>
          </a:xfrm>
          <a:prstGeom prst="straightConnector1">
            <a:avLst/>
          </a:prstGeom>
          <a:ln w="349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29100" y="4527841"/>
            <a:ext cx="533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 smtClean="0"/>
              <a:t>Δ</a:t>
            </a:r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29743" y="3655419"/>
            <a:ext cx="489857" cy="4355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1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2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Endothermic reactions</a:t>
            </a:r>
          </a:p>
        </p:txBody>
      </p:sp>
      <p:sp>
        <p:nvSpPr>
          <p:cNvPr id="23556" name="Rectangle 8"/>
          <p:cNvSpPr>
            <a:spLocks noGrp="1"/>
          </p:cNvSpPr>
          <p:nvPr>
            <p:ph type="body" sz="half" idx="1"/>
          </p:nvPr>
        </p:nvSpPr>
        <p:spPr>
          <a:xfrm>
            <a:off x="457200" y="1143000"/>
            <a:ext cx="8229600" cy="1260475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Endothermic reactions have the products at higher potential energy than the reactants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FA2B7A-85BD-47FA-B615-C074BBBD981E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http://staff.prairiesouth.ca/~chemistry/chem30/graphics/2_graphics/endo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7696200" cy="470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5943600" y="3886200"/>
            <a:ext cx="144780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886200" y="3886200"/>
            <a:ext cx="205740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239000" y="3200400"/>
            <a:ext cx="0" cy="685800"/>
          </a:xfrm>
          <a:prstGeom prst="straightConnector1">
            <a:avLst/>
          </a:prstGeom>
          <a:ln w="349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336972" y="3081635"/>
            <a:ext cx="1785257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Activation Energy Reverse Reaction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097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Example 1: Potential Energy Diagrams</a:t>
            </a:r>
          </a:p>
        </p:txBody>
      </p:sp>
      <p:sp>
        <p:nvSpPr>
          <p:cNvPr id="24580" name="Rectangle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 smtClean="0"/>
              <a:t>Draw and label (activation energy, activation energy of reverse reaction, activated complex, energy of reactants and products, enthalpy change) a potential energy diagram for the following reaction: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	C</a:t>
            </a:r>
            <a:r>
              <a:rPr lang="en-US" altLang="en-US" baseline="-25000" dirty="0" smtClean="0"/>
              <a:t>3</a:t>
            </a:r>
            <a:r>
              <a:rPr lang="en-US" altLang="en-US" dirty="0" smtClean="0"/>
              <a:t>H</a:t>
            </a:r>
            <a:r>
              <a:rPr lang="en-US" altLang="en-US" baseline="-25000" dirty="0" smtClean="0"/>
              <a:t>8</a:t>
            </a:r>
            <a:r>
              <a:rPr lang="en-US" altLang="en-US" dirty="0" smtClean="0"/>
              <a:t> +  5O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> </a:t>
            </a:r>
            <a:r>
              <a:rPr lang="en-US" altLang="en-US" dirty="0" smtClean="0">
                <a:sym typeface="Wingdings" pitchFamily="2" charset="2"/>
              </a:rPr>
              <a:t>  3CO</a:t>
            </a:r>
            <a:r>
              <a:rPr lang="en-US" altLang="en-US" baseline="-25000" dirty="0" smtClean="0">
                <a:sym typeface="Wingdings" pitchFamily="2" charset="2"/>
              </a:rPr>
              <a:t>2</a:t>
            </a:r>
            <a:r>
              <a:rPr lang="en-US" altLang="en-US" dirty="0" smtClean="0">
                <a:sym typeface="Wingdings" pitchFamily="2" charset="2"/>
              </a:rPr>
              <a:t> +  4H</a:t>
            </a:r>
            <a:r>
              <a:rPr lang="en-US" altLang="en-US" baseline="-25000" dirty="0" smtClean="0">
                <a:sym typeface="Wingdings" pitchFamily="2" charset="2"/>
              </a:rPr>
              <a:t>2</a:t>
            </a:r>
            <a:r>
              <a:rPr lang="en-US" altLang="en-US" dirty="0" smtClean="0">
                <a:sym typeface="Wingdings" pitchFamily="2" charset="2"/>
              </a:rPr>
              <a:t>O   					Exothermic </a:t>
            </a:r>
            <a:r>
              <a:rPr lang="en-US" altLang="en-US" dirty="0" smtClean="0">
                <a:latin typeface="Symbol" pitchFamily="18" charset="2"/>
                <a:sym typeface="Wingdings" pitchFamily="2" charset="2"/>
              </a:rPr>
              <a:t>DH </a:t>
            </a:r>
            <a:r>
              <a:rPr lang="en-US" altLang="en-US" smtClean="0">
                <a:latin typeface="Symbol" pitchFamily="18" charset="2"/>
                <a:sym typeface="Wingdings" pitchFamily="2" charset="2"/>
              </a:rPr>
              <a:t>= -156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KJ</a:t>
            </a:r>
            <a:endParaRPr lang="en-US" altLang="en-US" dirty="0">
              <a:latin typeface="Agency FB" panose="020B0503020202020204" pitchFamily="34" charset="0"/>
              <a:sym typeface="Wingdings" pitchFamily="2" charset="2"/>
            </a:endParaRPr>
          </a:p>
          <a:p>
            <a:pPr algn="ctr"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Activation Energy = 15 KJ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E14D8ED-F8B9-4E48-B3CB-AF8054F12DBB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60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6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altLang="en-US" sz="3600" b="1" i="1" dirty="0" smtClean="0"/>
              <a:t>Maxwell-Boltzmann </a:t>
            </a:r>
            <a:r>
              <a:rPr lang="en-US" altLang="en-US" sz="3600" b="1" i="1" dirty="0"/>
              <a:t>Distribution </a:t>
            </a:r>
            <a:r>
              <a:rPr lang="en-US" altLang="en-US" sz="3600" b="1" i="1" dirty="0" smtClean="0"/>
              <a:t>Curve</a:t>
            </a:r>
            <a:endParaRPr lang="en-US" altLang="en-US" sz="3600" b="1" i="1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553200" y="1676400"/>
            <a:ext cx="25908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Notice that the large majority of the particles don't have enough energy to react when they collide. </a:t>
            </a:r>
          </a:p>
          <a:p>
            <a:pPr>
              <a:lnSpc>
                <a:spcPct val="80000"/>
              </a:lnSpc>
            </a:pPr>
            <a:endParaRPr lang="en-US" altLang="en-US" sz="2000" b="1" dirty="0"/>
          </a:p>
          <a:p>
            <a:pPr>
              <a:lnSpc>
                <a:spcPct val="80000"/>
              </a:lnSpc>
            </a:pP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To enable them to react we either have to change the shape of the curve, or move the activation energy further to the left. </a:t>
            </a:r>
          </a:p>
        </p:txBody>
      </p:sp>
      <p:pic>
        <p:nvPicPr>
          <p:cNvPr id="6149" name="Picture 5" descr="mbdistri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838200"/>
            <a:ext cx="6781801" cy="598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86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Factors that Effect Reaction Rate</a:t>
            </a:r>
          </a:p>
        </p:txBody>
      </p:sp>
      <p:sp>
        <p:nvSpPr>
          <p:cNvPr id="2662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Temperature</a:t>
            </a:r>
          </a:p>
          <a:p>
            <a:pPr eaLnBrk="1" hangingPunct="1"/>
            <a:r>
              <a:rPr lang="en-US" altLang="en-US" dirty="0" smtClean="0"/>
              <a:t>Catalyst</a:t>
            </a:r>
          </a:p>
          <a:p>
            <a:pPr eaLnBrk="1" hangingPunct="1"/>
            <a:r>
              <a:rPr lang="en-US" altLang="en-US" dirty="0" smtClean="0"/>
              <a:t>Surface Area</a:t>
            </a:r>
          </a:p>
          <a:p>
            <a:pPr eaLnBrk="1" hangingPunct="1"/>
            <a:r>
              <a:rPr lang="en-US" altLang="en-US" dirty="0" smtClean="0"/>
              <a:t>Concentration/Pressure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 smtClean="0"/>
              <a:t>All these must be able to explained with the collision theory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678C1B9-2E2A-463F-A376-757DBD71E234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3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Temperature effects</a:t>
            </a:r>
          </a:p>
        </p:txBody>
      </p:sp>
      <p:sp>
        <p:nvSpPr>
          <p:cNvPr id="27652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rate of the reaction is proportional to the energy of the colliding molecules and the frequency of the collisions</a:t>
            </a:r>
          </a:p>
          <a:p>
            <a:pPr eaLnBrk="1" hangingPunct="1"/>
            <a:r>
              <a:rPr lang="en-US" altLang="en-US" dirty="0" smtClean="0"/>
              <a:t>If the particles have more energy there will be an increase in the frequency of </a:t>
            </a:r>
            <a:r>
              <a:rPr lang="en-US" altLang="en-US" dirty="0" smtClean="0"/>
              <a:t>collision</a:t>
            </a:r>
            <a:endParaRPr lang="en-US" alt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B0DC66-1596-45E9-9A60-8F7FD0F1DA65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2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1828800"/>
            <a:ext cx="8458200" cy="122237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Rates of Reaction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Temperature</a:t>
            </a:r>
          </a:p>
        </p:txBody>
      </p:sp>
      <p:sp>
        <p:nvSpPr>
          <p:cNvPr id="29700" name="Rectangle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 smtClean="0"/>
              <a:t>Increasing the temperature increases the number of particles with the sufficient activation energy 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number of  collisions between particles also increases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Generally, the rate of a reaction doubles for every 10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en-US" altLang="en-US" dirty="0" smtClean="0">
                <a:cs typeface="Times New Roman" pitchFamily="18" charset="0"/>
              </a:rPr>
              <a:t>C increase in temperature</a:t>
            </a:r>
          </a:p>
          <a:p>
            <a:pPr eaLnBrk="1" hangingPunct="1"/>
            <a:endParaRPr lang="en-US" alt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F9287E9-AFAA-43B3-AE75-15C27144FF7C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7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Temperature effects on KE</a:t>
            </a:r>
          </a:p>
        </p:txBody>
      </p:sp>
      <p:pic>
        <p:nvPicPr>
          <p:cNvPr id="28676" name="Picture 6" descr="~max00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76919"/>
            <a:ext cx="8461362" cy="53524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41D93F-C36B-47FE-BC00-28577DAC624E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08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Catalysts</a:t>
            </a:r>
          </a:p>
        </p:txBody>
      </p:sp>
      <p:sp>
        <p:nvSpPr>
          <p:cNvPr id="3072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Catalysts </a:t>
            </a:r>
            <a:r>
              <a:rPr lang="en-US" altLang="en-US" dirty="0" smtClean="0"/>
              <a:t>increase the rate of reaction by lowering the </a:t>
            </a:r>
            <a:r>
              <a:rPr lang="en-US" altLang="en-US" dirty="0" smtClean="0"/>
              <a:t>activation energy for the reaction </a:t>
            </a:r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 smtClean="0"/>
              <a:t>Catalysts </a:t>
            </a:r>
            <a:r>
              <a:rPr lang="en-US" altLang="en-US" dirty="0" smtClean="0"/>
              <a:t>are not consumed in the chemical reaction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7B802AA-7BE6-45F3-AB49-957BCF6CAE95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89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Catalyst 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9F0EA8-91C0-41E9-9AEB-0FF3C313AA4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496946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065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Effect of catalysts</a:t>
            </a:r>
          </a:p>
        </p:txBody>
      </p:sp>
      <p:pic>
        <p:nvPicPr>
          <p:cNvPr id="31748" name="Picture 6" descr="~max00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60" y="1524000"/>
            <a:ext cx="8091393" cy="495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2E59F5B-71DA-48FA-A839-C14A0462439D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2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Surface Area</a:t>
            </a:r>
          </a:p>
        </p:txBody>
      </p:sp>
      <p:sp>
        <p:nvSpPr>
          <p:cNvPr id="33796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Collisions only occur on the surface of a </a:t>
            </a:r>
            <a:r>
              <a:rPr lang="en-US" altLang="en-US" dirty="0" smtClean="0"/>
              <a:t>solid</a:t>
            </a:r>
          </a:p>
          <a:p>
            <a:pPr marL="0" indent="0" eaLnBrk="1" hangingPunct="1">
              <a:buNone/>
            </a:pPr>
            <a:endParaRPr lang="en-US" altLang="en-US" dirty="0" smtClean="0"/>
          </a:p>
          <a:p>
            <a:pPr eaLnBrk="1" hangingPunct="1"/>
            <a:r>
              <a:rPr lang="en-US" altLang="en-US" dirty="0" smtClean="0"/>
              <a:t>The </a:t>
            </a:r>
            <a:r>
              <a:rPr lang="en-US" altLang="en-US" dirty="0" smtClean="0"/>
              <a:t>more surface area of the reactants that are exposed (decreased particle size) the faster the reaction </a:t>
            </a:r>
            <a:r>
              <a:rPr lang="en-US" altLang="en-US" dirty="0" smtClean="0"/>
              <a:t>rate because there are more frequent collisions</a:t>
            </a:r>
            <a:endParaRPr lang="en-US" alt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11B82F4-7B2D-414C-873A-9811224B9109}" type="slidenum">
              <a:rPr lang="en-US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4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Concentration/Pressure</a:t>
            </a:r>
          </a:p>
        </p:txBody>
      </p:sp>
      <p:sp>
        <p:nvSpPr>
          <p:cNvPr id="34820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As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concentration or pressure </a:t>
            </a:r>
            <a:r>
              <a:rPr lang="en-US" altLang="en-US" dirty="0" smtClean="0"/>
              <a:t>of the reactants increases the frequency of effective collisions </a:t>
            </a:r>
            <a:r>
              <a:rPr lang="en-US" altLang="en-US" dirty="0" smtClean="0"/>
              <a:t>increases, which increases the rate of reaction</a:t>
            </a:r>
            <a:endParaRPr lang="en-US" alt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0163BF9-FE55-4724-BC49-057A15151477}" type="slidenum">
              <a:rPr lang="en-US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8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8600" y="1752600"/>
            <a:ext cx="8458200" cy="122237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Equilibrium</a:t>
            </a:r>
            <a:endParaRPr lang="en-US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775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17452-ED93-4352-B972-60F0B4B2A3BD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3686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Reactions at equilibrium</a:t>
            </a:r>
          </a:p>
        </p:txBody>
      </p:sp>
      <p:sp>
        <p:nvSpPr>
          <p:cNvPr id="1434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Reversible reactions – those where both the forward and reverse reactions can occur</a:t>
            </a:r>
          </a:p>
          <a:p>
            <a:pPr eaLnBrk="1" hangingPunct="1"/>
            <a:r>
              <a:rPr lang="en-US" altLang="en-US" smtClean="0"/>
              <a:t>These types of reactions reach an equilibrium - where the rate of the forward reaction is the same as the </a:t>
            </a:r>
            <a:r>
              <a:rPr lang="en-US" altLang="en-US" u="sng" smtClean="0"/>
              <a:t>rate </a:t>
            </a:r>
            <a:r>
              <a:rPr lang="en-US" altLang="en-US" smtClean="0"/>
              <a:t>of the reverse reaction</a:t>
            </a:r>
          </a:p>
        </p:txBody>
      </p:sp>
    </p:spTree>
    <p:extLst>
      <p:ext uri="{BB962C8B-B14F-4D97-AF65-F5344CB8AC3E}">
        <p14:creationId xmlns:p14="http://schemas.microsoft.com/office/powerpoint/2010/main" val="129246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EB25A9-B4FB-40A7-B7F0-784B107444AF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3696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Dynamic nature of equilibrium</a:t>
            </a:r>
          </a:p>
        </p:txBody>
      </p:sp>
      <p:sp>
        <p:nvSpPr>
          <p:cNvPr id="1536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point of equilibrium in a reversible process is when both the forward and reverse reactions occur at the same rate</a:t>
            </a:r>
          </a:p>
          <a:p>
            <a:pPr eaLnBrk="1" hangingPunct="1"/>
            <a:r>
              <a:rPr lang="en-US" altLang="en-US" smtClean="0"/>
              <a:t>The concentration of the reactants and products remains constant, but the individual molecules continue to react</a:t>
            </a:r>
          </a:p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9480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/>
              <a:t>Calculating the Reaction Rate – Average Rate</a:t>
            </a:r>
          </a:p>
        </p:txBody>
      </p:sp>
      <p:sp>
        <p:nvSpPr>
          <p:cNvPr id="487427" name="Rectangle 3"/>
          <p:cNvSpPr>
            <a:spLocks noGrp="1"/>
          </p:cNvSpPr>
          <p:nvPr>
            <p:ph idx="1"/>
          </p:nvPr>
        </p:nvSpPr>
        <p:spPr>
          <a:xfrm>
            <a:off x="434975" y="1189038"/>
            <a:ext cx="8229600" cy="5059362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The average rate of the reaction over each interval is the change in concentration divided by the change in time, (</a:t>
            </a:r>
            <a:r>
              <a:rPr lang="en-US" b="1" dirty="0" err="1" smtClean="0"/>
              <a:t>mol</a:t>
            </a:r>
            <a:r>
              <a:rPr lang="en-US" b="1" dirty="0" smtClean="0"/>
              <a:t>/L)</a:t>
            </a:r>
          </a:p>
          <a:p>
            <a:pPr eaLnBrk="1" hangingPunct="1">
              <a:defRPr/>
            </a:pPr>
            <a:r>
              <a:rPr lang="en-US" b="1" dirty="0" smtClean="0"/>
              <a:t>Reactants (decrease in concentration)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n-US" b="1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en-US" b="1" dirty="0" smtClean="0"/>
          </a:p>
          <a:p>
            <a:pPr eaLnBrk="1" hangingPunct="1">
              <a:defRPr/>
            </a:pPr>
            <a:r>
              <a:rPr lang="en-US" b="1" dirty="0" smtClean="0"/>
              <a:t>Products (increase in concentration)	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7BBA2FF-C762-4434-91C6-0D0C5678A8B4}" type="slidenum">
              <a:rPr lang="en-US"/>
              <a:pPr>
                <a:defRPr/>
              </a:pPr>
              <a:t>3</a:t>
            </a:fld>
            <a:endParaRPr lang="en-US"/>
          </a:p>
        </p:txBody>
      </p:sp>
      <p:grpSp>
        <p:nvGrpSpPr>
          <p:cNvPr id="35845" name="Group 7"/>
          <p:cNvGrpSpPr>
            <a:grpSpLocks/>
          </p:cNvGrpSpPr>
          <p:nvPr/>
        </p:nvGrpSpPr>
        <p:grpSpPr bwMode="auto">
          <a:xfrm>
            <a:off x="2011363" y="3717925"/>
            <a:ext cx="3794125" cy="830263"/>
            <a:chOff x="3072" y="2688"/>
            <a:chExt cx="2390" cy="523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072" y="2832"/>
              <a:ext cx="129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/>
                <a:t>Average rate =</a:t>
              </a:r>
            </a:p>
          </p:txBody>
        </p:sp>
        <p:grpSp>
          <p:nvGrpSpPr>
            <p:cNvPr id="35852" name="Group 9"/>
            <p:cNvGrpSpPr>
              <a:grpSpLocks/>
            </p:cNvGrpSpPr>
            <p:nvPr/>
          </p:nvGrpSpPr>
          <p:grpSpPr bwMode="auto">
            <a:xfrm>
              <a:off x="4550" y="2688"/>
              <a:ext cx="912" cy="523"/>
              <a:chOff x="3696" y="3181"/>
              <a:chExt cx="912" cy="523"/>
            </a:xfrm>
          </p:grpSpPr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3817" y="3181"/>
                <a:ext cx="625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dirty="0">
                    <a:latin typeface="Symbol" pitchFamily="18" charset="2"/>
                    <a:sym typeface="Symbol" pitchFamily="18" charset="2"/>
                  </a:rPr>
                  <a:t>- </a:t>
                </a:r>
                <a:r>
                  <a:rPr lang="en-US" sz="2400" b="1" dirty="0"/>
                  <a:t>[A]</a:t>
                </a:r>
              </a:p>
              <a:p>
                <a:pPr algn="ctr" eaLnBrk="0" hangingPunct="0">
                  <a:defRPr/>
                </a:pPr>
                <a:r>
                  <a:rPr lang="en-US" sz="2400" b="1" dirty="0">
                    <a:latin typeface="Symbol" pitchFamily="18" charset="2"/>
                    <a:sym typeface="Symbol" pitchFamily="18" charset="2"/>
                  </a:rPr>
                  <a:t></a:t>
                </a:r>
                <a:r>
                  <a:rPr lang="en-US" sz="2400" b="1" i="1" dirty="0"/>
                  <a:t>t</a:t>
                </a:r>
                <a:endParaRPr lang="en-US" sz="2400" b="1" dirty="0"/>
              </a:p>
            </p:txBody>
          </p:sp>
          <p:sp>
            <p:nvSpPr>
              <p:cNvPr id="35854" name="Line 11"/>
              <p:cNvSpPr>
                <a:spLocks noChangeShapeType="1"/>
              </p:cNvSpPr>
              <p:nvPr/>
            </p:nvSpPr>
            <p:spPr bwMode="auto">
              <a:xfrm>
                <a:off x="3696" y="3456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b="1"/>
              </a:p>
            </p:txBody>
          </p:sp>
        </p:grpSp>
      </p:grpSp>
      <p:grpSp>
        <p:nvGrpSpPr>
          <p:cNvPr id="35846" name="Group 7"/>
          <p:cNvGrpSpPr>
            <a:grpSpLocks/>
          </p:cNvGrpSpPr>
          <p:nvPr/>
        </p:nvGrpSpPr>
        <p:grpSpPr bwMode="auto">
          <a:xfrm>
            <a:off x="2209800" y="5084763"/>
            <a:ext cx="3794125" cy="830262"/>
            <a:chOff x="3072" y="2688"/>
            <a:chExt cx="2390" cy="523"/>
          </a:xfrm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3072" y="2832"/>
              <a:ext cx="129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/>
                <a:t>Average rate =</a:t>
              </a:r>
            </a:p>
          </p:txBody>
        </p:sp>
        <p:grpSp>
          <p:nvGrpSpPr>
            <p:cNvPr id="35848" name="Group 9"/>
            <p:cNvGrpSpPr>
              <a:grpSpLocks/>
            </p:cNvGrpSpPr>
            <p:nvPr/>
          </p:nvGrpSpPr>
          <p:grpSpPr bwMode="auto">
            <a:xfrm>
              <a:off x="4550" y="2688"/>
              <a:ext cx="912" cy="523"/>
              <a:chOff x="3696" y="3181"/>
              <a:chExt cx="912" cy="523"/>
            </a:xfrm>
          </p:grpSpPr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3820" y="3181"/>
                <a:ext cx="617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2400" b="1" dirty="0">
                    <a:latin typeface="Symbol" pitchFamily="18" charset="2"/>
                    <a:sym typeface="Symbol" pitchFamily="18" charset="2"/>
                  </a:rPr>
                  <a:t> </a:t>
                </a:r>
                <a:r>
                  <a:rPr lang="en-US" sz="2400" b="1" dirty="0"/>
                  <a:t>[AB]</a:t>
                </a:r>
              </a:p>
              <a:p>
                <a:pPr algn="ctr" eaLnBrk="0" hangingPunct="0">
                  <a:defRPr/>
                </a:pPr>
                <a:r>
                  <a:rPr lang="en-US" sz="2400" b="1" dirty="0">
                    <a:latin typeface="Symbol" pitchFamily="18" charset="2"/>
                    <a:sym typeface="Symbol" pitchFamily="18" charset="2"/>
                  </a:rPr>
                  <a:t></a:t>
                </a:r>
                <a:r>
                  <a:rPr lang="en-US" sz="2400" b="1" i="1" dirty="0"/>
                  <a:t>t</a:t>
                </a:r>
                <a:endParaRPr lang="en-US" sz="2400" b="1" dirty="0"/>
              </a:p>
            </p:txBody>
          </p:sp>
          <p:sp>
            <p:nvSpPr>
              <p:cNvPr id="35850" name="Line 11"/>
              <p:cNvSpPr>
                <a:spLocks noChangeShapeType="1"/>
              </p:cNvSpPr>
              <p:nvPr/>
            </p:nvSpPr>
            <p:spPr bwMode="auto">
              <a:xfrm>
                <a:off x="3696" y="3456"/>
                <a:ext cx="9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679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019FC4-3C5B-453E-A80B-C37B06D00263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42906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Dynamic nature of </a:t>
            </a:r>
            <a:r>
              <a:rPr lang="en-US" dirty="0" err="1" smtClean="0"/>
              <a:t>equibrium</a:t>
            </a:r>
            <a:endParaRPr lang="en-US" dirty="0" smtClean="0"/>
          </a:p>
        </p:txBody>
      </p:sp>
      <p:pic>
        <p:nvPicPr>
          <p:cNvPr id="16388" name="Picture 6" descr="~max002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236663"/>
            <a:ext cx="8229600" cy="53165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03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Example: Caves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52715-D017-432F-A8FF-C5FF172673BB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8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/>
              <a:t>Writing Equilibrium Reactions,</a:t>
            </a:r>
            <a:br>
              <a:rPr lang="en-US" sz="3200" dirty="0" smtClean="0"/>
            </a:br>
            <a:r>
              <a:rPr lang="en-US" sz="3200" dirty="0" smtClean="0"/>
              <a:t>Expressions</a:t>
            </a:r>
          </a:p>
        </p:txBody>
      </p:sp>
      <p:sp>
        <p:nvSpPr>
          <p:cNvPr id="18435" name="Rectangle 4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Reactions at equilibrium are written with a double arrow. Called the Law of Mass Action</a:t>
            </a:r>
          </a:p>
          <a:p>
            <a:pPr eaLnBrk="1" hangingPunct="1"/>
            <a:r>
              <a:rPr lang="en-US" altLang="en-US" sz="2800" i="1" smtClean="0"/>
              <a:t>K</a:t>
            </a:r>
            <a:r>
              <a:rPr lang="en-US" altLang="en-US" sz="2800" i="1" baseline="-25000" smtClean="0"/>
              <a:t>c</a:t>
            </a:r>
            <a:r>
              <a:rPr lang="en-US" altLang="en-US" sz="2800" smtClean="0"/>
              <a:t> is the equilibrium constant and has a definite numerical value at a given temperature</a:t>
            </a:r>
          </a:p>
          <a:p>
            <a:pPr eaLnBrk="1" hangingPunct="1"/>
            <a:r>
              <a:rPr lang="en-US" altLang="en-US" sz="2800" i="1" smtClean="0"/>
              <a:t>Example:</a:t>
            </a:r>
          </a:p>
        </p:txBody>
      </p:sp>
      <p:graphicFrame>
        <p:nvGraphicFramePr>
          <p:cNvPr id="18436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514600" y="3124200"/>
          <a:ext cx="64008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S ChemDraw Drawing" r:id="rId3" imgW="1516380" imgH="304800" progId="ChemDraw.Document.4.0">
                  <p:embed/>
                </p:oleObj>
              </mc:Choice>
              <mc:Fallback>
                <p:oleObj name="CS ChemDraw Drawing" r:id="rId3" imgW="1516380" imgH="304800" progId="ChemDraw.Document.4.0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124200"/>
                        <a:ext cx="6400800" cy="1219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6B73B3-DEA2-4FA5-B4E6-E8B4F80EC40A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50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06F2E8-CAC2-4424-84DB-DE0AC1811CD6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3809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Equilibrium constants</a:t>
            </a:r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significance of the Law of Mass Action is that even with a variety of initial conditions, the distribution of product(s) and reactant(s) is predictable at the point of equilibrium</a:t>
            </a:r>
          </a:p>
        </p:txBody>
      </p:sp>
    </p:spTree>
    <p:extLst>
      <p:ext uri="{BB962C8B-B14F-4D97-AF65-F5344CB8AC3E}">
        <p14:creationId xmlns:p14="http://schemas.microsoft.com/office/powerpoint/2010/main" val="307056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the Size of Kc tell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i="1" dirty="0" smtClean="0"/>
              <a:t>K</a:t>
            </a:r>
            <a:r>
              <a:rPr lang="en-US" altLang="en-US" i="1" baseline="-25000" dirty="0" smtClean="0"/>
              <a:t>c</a:t>
            </a:r>
            <a:r>
              <a:rPr lang="en-US" altLang="en-US" dirty="0" smtClean="0"/>
              <a:t> tells us about the point of equilibrium as well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Kc &gt;&gt;&gt; 1 Reaction essential goes to </a:t>
            </a:r>
            <a:r>
              <a:rPr lang="en-US" altLang="en-US" i="1" dirty="0"/>
              <a:t>	</a:t>
            </a:r>
            <a:r>
              <a:rPr lang="en-US" altLang="en-US" i="1" dirty="0" smtClean="0"/>
              <a:t>		         completion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Kc &gt; 1 – product favored reaction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Kc = 1 – Reactant and product      	                		concentrations are essentially the</a:t>
            </a:r>
          </a:p>
          <a:p>
            <a:pPr marL="457200" lvl="1" indent="0" eaLnBrk="1" hangingPunct="1">
              <a:buFont typeface="Arial" charset="0"/>
              <a:buNone/>
              <a:defRPr/>
            </a:pPr>
            <a:r>
              <a:rPr lang="en-US" altLang="en-US" i="1" dirty="0"/>
              <a:t>	</a:t>
            </a:r>
            <a:r>
              <a:rPr lang="en-US" altLang="en-US" i="1" dirty="0" smtClean="0"/>
              <a:t>	same</a:t>
            </a:r>
          </a:p>
          <a:p>
            <a:pPr lvl="1" eaLnBrk="1" hangingPunct="1">
              <a:defRPr/>
            </a:pPr>
            <a:r>
              <a:rPr lang="en-US" altLang="en-US" i="1" dirty="0" smtClean="0"/>
              <a:t>Kc &lt;1 – reactant favored reaction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E605E-831D-46FA-967C-3A9C5D34C64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43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Example #5: Writing </a:t>
            </a:r>
            <a:r>
              <a:rPr lang="en-US" dirty="0" err="1" smtClean="0"/>
              <a:t>Kc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Write the Kc expressions for the following reactions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(g)  +  3H</a:t>
            </a:r>
            <a:r>
              <a:rPr lang="en-US" baseline="-25000" dirty="0" smtClean="0"/>
              <a:t>2</a:t>
            </a:r>
            <a:r>
              <a:rPr lang="en-US" dirty="0" smtClean="0"/>
              <a:t>(g)  </a:t>
            </a:r>
            <a:r>
              <a:rPr lang="en-US" dirty="0" smtClean="0">
                <a:sym typeface="Wingdings" panose="05000000000000000000" pitchFamily="2" charset="2"/>
              </a:rPr>
              <a:t> 2NH</a:t>
            </a:r>
            <a:r>
              <a:rPr lang="en-US" baseline="-25000" dirty="0" smtClean="0">
                <a:sym typeface="Wingdings" panose="05000000000000000000" pitchFamily="2" charset="2"/>
              </a:rPr>
              <a:t>3</a:t>
            </a:r>
            <a:r>
              <a:rPr lang="en-US" dirty="0" smtClean="0">
                <a:sym typeface="Wingdings" panose="05000000000000000000" pitchFamily="2" charset="2"/>
              </a:rPr>
              <a:t>(g) 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>
                <a:sym typeface="Wingdings" panose="05000000000000000000" pitchFamily="2" charset="2"/>
              </a:rPr>
              <a:t>	</a:t>
            </a:r>
            <a:r>
              <a:rPr lang="en-US" dirty="0" smtClean="0">
                <a:sym typeface="Wingdings" panose="05000000000000000000" pitchFamily="2" charset="2"/>
              </a:rPr>
              <a:t>				(Haber Process)</a:t>
            </a:r>
          </a:p>
          <a:p>
            <a:pPr marL="0" indent="0">
              <a:buFont typeface="Arial" charset="0"/>
              <a:buNone/>
              <a:defRPr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Font typeface="Arial" charset="0"/>
              <a:buNone/>
              <a:defRPr/>
            </a:pPr>
            <a:endParaRPr lang="en-US" dirty="0" smtClean="0">
              <a:sym typeface="Wingdings" panose="05000000000000000000" pitchFamily="2" charset="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2SO</a:t>
            </a:r>
            <a:r>
              <a:rPr lang="en-US" baseline="-25000" dirty="0" smtClean="0"/>
              <a:t>2</a:t>
            </a:r>
            <a:r>
              <a:rPr lang="en-US" dirty="0" smtClean="0"/>
              <a:t>(g)  +  O</a:t>
            </a:r>
            <a:r>
              <a:rPr lang="en-US" baseline="-25000" dirty="0" smtClean="0"/>
              <a:t>2</a:t>
            </a:r>
            <a:r>
              <a:rPr lang="en-US" dirty="0" smtClean="0"/>
              <a:t>(g)  </a:t>
            </a:r>
            <a:r>
              <a:rPr lang="en-US" dirty="0" smtClean="0">
                <a:sym typeface="Wingdings" panose="05000000000000000000" pitchFamily="2" charset="2"/>
              </a:rPr>
              <a:t>  2SO</a:t>
            </a:r>
            <a:r>
              <a:rPr lang="en-US" baseline="-25000" dirty="0" smtClean="0">
                <a:sym typeface="Wingdings" panose="05000000000000000000" pitchFamily="2" charset="2"/>
              </a:rPr>
              <a:t>3</a:t>
            </a:r>
            <a:r>
              <a:rPr lang="en-US" dirty="0" smtClean="0">
                <a:sym typeface="Wingdings" panose="05000000000000000000" pitchFamily="2" charset="2"/>
              </a:rPr>
              <a:t>(g) 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>
                <a:sym typeface="Wingdings" panose="05000000000000000000" pitchFamily="2" charset="2"/>
              </a:rPr>
              <a:t>	</a:t>
            </a:r>
            <a:r>
              <a:rPr lang="en-US" dirty="0" smtClean="0">
                <a:sym typeface="Wingdings" panose="05000000000000000000" pitchFamily="2" charset="2"/>
              </a:rPr>
              <a:t>				(contact process)</a:t>
            </a:r>
            <a:endParaRPr lang="en-US" dirty="0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03656-FF40-42C5-B88D-4CF18857E204}" type="slidenum">
              <a:rPr lang="en-US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8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White Board</a:t>
            </a:r>
            <a:endParaRPr lang="en-US" dirty="0"/>
          </a:p>
        </p:txBody>
      </p:sp>
      <p:sp>
        <p:nvSpPr>
          <p:cNvPr id="28675" name="Content Placeholder 8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5059363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Write the equilibrium constant expressions for the following reactions</a:t>
            </a:r>
          </a:p>
          <a:p>
            <a:pPr marL="0" indent="0">
              <a:buFont typeface="Arial" charset="0"/>
              <a:buNone/>
              <a:defRPr/>
            </a:pPr>
            <a:r>
              <a:rPr lang="en-US" altLang="en-US" dirty="0" smtClean="0"/>
              <a:t>2H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>S(g)  +  3O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>(g)  </a:t>
            </a:r>
            <a:r>
              <a:rPr lang="en-US" altLang="en-US" dirty="0" smtClean="0">
                <a:sym typeface="Wingdings" panose="05000000000000000000" pitchFamily="2" charset="2"/>
              </a:rPr>
              <a:t> 2H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O(g)  + 2SO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(g)</a:t>
            </a:r>
          </a:p>
          <a:p>
            <a:pPr marL="0" indent="0">
              <a:buFont typeface="Arial" charset="0"/>
              <a:buNone/>
              <a:defRPr/>
            </a:pPr>
            <a:endParaRPr lang="en-US" altLang="en-US" dirty="0">
              <a:sym typeface="Wingdings" panose="05000000000000000000" pitchFamily="2" charset="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altLang="en-US" dirty="0" smtClean="0">
                <a:sym typeface="Wingdings" panose="05000000000000000000" pitchFamily="2" charset="2"/>
              </a:rPr>
              <a:t>2N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O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5</a:t>
            </a:r>
            <a:r>
              <a:rPr lang="en-US" altLang="en-US" dirty="0" smtClean="0">
                <a:sym typeface="Wingdings" panose="05000000000000000000" pitchFamily="2" charset="2"/>
              </a:rPr>
              <a:t>(g)   4NO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(g)  +  O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(g)</a:t>
            </a:r>
          </a:p>
          <a:p>
            <a:pPr marL="0" indent="0">
              <a:buFont typeface="Arial" charset="0"/>
              <a:buNone/>
              <a:defRPr/>
            </a:pPr>
            <a:endParaRPr lang="en-US" altLang="en-US" dirty="0">
              <a:sym typeface="Wingdings" panose="05000000000000000000" pitchFamily="2" charset="2"/>
            </a:endParaRPr>
          </a:p>
          <a:p>
            <a:pPr marL="0" indent="0">
              <a:buFont typeface="Arial" charset="0"/>
              <a:buNone/>
              <a:defRPr/>
            </a:pPr>
            <a:endParaRPr lang="en-US" altLang="en-US" dirty="0" smtClean="0">
              <a:sym typeface="Wingdings" panose="05000000000000000000" pitchFamily="2" charset="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altLang="en-US" dirty="0" smtClean="0">
                <a:sym typeface="Wingdings" panose="05000000000000000000" pitchFamily="2" charset="2"/>
              </a:rPr>
              <a:t>CO(g)  +  2H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(g)   2N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(g)  + 6 H</a:t>
            </a:r>
            <a:r>
              <a:rPr lang="en-US" altLang="en-US" baseline="-25000" dirty="0" smtClean="0">
                <a:sym typeface="Wingdings" panose="05000000000000000000" pitchFamily="2" charset="2"/>
              </a:rPr>
              <a:t>2</a:t>
            </a:r>
            <a:r>
              <a:rPr lang="en-US" altLang="en-US" dirty="0" smtClean="0">
                <a:sym typeface="Wingdings" panose="05000000000000000000" pitchFamily="2" charset="2"/>
              </a:rPr>
              <a:t>O(g)</a:t>
            </a:r>
            <a:endParaRPr lang="en-US" alt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059801-53EF-420E-B86D-D05748D826A8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4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DD62A-8482-4685-A3F1-5B3EF4149725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3717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Le </a:t>
            </a:r>
            <a:r>
              <a:rPr lang="en-US" dirty="0" err="1" smtClean="0"/>
              <a:t>Ch</a:t>
            </a:r>
            <a:r>
              <a:rPr lang="en-US" dirty="0" err="1" smtClean="0">
                <a:cs typeface="Times New Roman" pitchFamily="18" charset="0"/>
              </a:rPr>
              <a:t>âtelier</a:t>
            </a:r>
            <a:r>
              <a:rPr lang="en-US" dirty="0" err="1" smtClean="0">
                <a:latin typeface="Times New Roman"/>
                <a:cs typeface="Times New Roman" pitchFamily="18" charset="0"/>
              </a:rPr>
              <a:t>’</a:t>
            </a:r>
            <a:r>
              <a:rPr lang="en-US" dirty="0" err="1" smtClean="0">
                <a:cs typeface="Times New Roman" pitchFamily="18" charset="0"/>
              </a:rPr>
              <a:t>s</a:t>
            </a:r>
            <a:r>
              <a:rPr lang="en-US" dirty="0" smtClean="0">
                <a:cs typeface="Times New Roman" pitchFamily="18" charset="0"/>
              </a:rPr>
              <a:t> Principle</a:t>
            </a:r>
          </a:p>
        </p:txBody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When stress is applied to a system at equilibrium, the system reacts in such a way to counteract the stress</a:t>
            </a:r>
          </a:p>
          <a:p>
            <a:pPr eaLnBrk="1" hangingPunct="1"/>
            <a:r>
              <a:rPr lang="en-US" altLang="en-US" smtClean="0"/>
              <a:t>Changes that affect the point of equilibrium</a:t>
            </a:r>
          </a:p>
          <a:p>
            <a:pPr lvl="1" eaLnBrk="1" hangingPunct="1"/>
            <a:r>
              <a:rPr lang="en-US" altLang="en-US" smtClean="0"/>
              <a:t>Concentration of reactant or product</a:t>
            </a:r>
          </a:p>
          <a:p>
            <a:pPr lvl="1" eaLnBrk="1" hangingPunct="1"/>
            <a:r>
              <a:rPr lang="en-US" altLang="en-US" smtClean="0"/>
              <a:t>Pressure in a gaseous system</a:t>
            </a:r>
          </a:p>
          <a:p>
            <a:pPr lvl="1" eaLnBrk="1" hangingPunct="1"/>
            <a:r>
              <a:rPr lang="en-US" altLang="en-US" smtClean="0"/>
              <a:t>Temperature </a:t>
            </a:r>
          </a:p>
        </p:txBody>
      </p:sp>
    </p:spTree>
    <p:extLst>
      <p:ext uri="{BB962C8B-B14F-4D97-AF65-F5344CB8AC3E}">
        <p14:creationId xmlns:p14="http://schemas.microsoft.com/office/powerpoint/2010/main" val="27258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3795F-3EF2-4662-897D-3EA029D49A2E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4904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How stresses change Equilibrium</a:t>
            </a:r>
          </a:p>
        </p:txBody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33400" y="1143000"/>
          <a:ext cx="81534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1447800"/>
                <a:gridCol w="502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Effect</a:t>
                      </a:r>
                      <a:r>
                        <a:rPr lang="en-US" baseline="0" dirty="0" smtClean="0"/>
                        <a:t> on Equilibrium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Why this occurs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Addition of Reactant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r>
                        <a:rPr lang="en-US" baseline="0" dirty="0" smtClean="0"/>
                        <a:t> to products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Additional reactant will react to form more products until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equil</a:t>
                      </a:r>
                      <a:r>
                        <a:rPr lang="en-US" baseline="0" dirty="0" smtClean="0"/>
                        <a:t>. is reestablished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Addition of 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r>
                        <a:rPr lang="en-US" baseline="0" dirty="0" smtClean="0"/>
                        <a:t> to reactants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Additional products will react</a:t>
                      </a:r>
                      <a:r>
                        <a:rPr lang="en-US" baseline="0" dirty="0" smtClean="0"/>
                        <a:t> to form reactants until </a:t>
                      </a:r>
                      <a:r>
                        <a:rPr lang="en-US" baseline="0" dirty="0" err="1" smtClean="0"/>
                        <a:t>equil</a:t>
                      </a:r>
                      <a:r>
                        <a:rPr lang="en-US" baseline="0" dirty="0" smtClean="0"/>
                        <a:t>. is reestablished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Removal</a:t>
                      </a:r>
                      <a:r>
                        <a:rPr lang="en-US" baseline="0" dirty="0" smtClean="0"/>
                        <a:t> of reactant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r>
                        <a:rPr lang="en-US" baseline="0" dirty="0" smtClean="0"/>
                        <a:t> to reactants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Products</a:t>
                      </a:r>
                      <a:r>
                        <a:rPr lang="en-US" baseline="0" dirty="0" smtClean="0"/>
                        <a:t> will replace reactant which is removed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Removal</a:t>
                      </a:r>
                      <a:r>
                        <a:rPr lang="en-US" baseline="0" dirty="0" smtClean="0"/>
                        <a:t> of 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 to products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Reactants will replace product which is removed 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Increase in P</a:t>
                      </a:r>
                    </a:p>
                    <a:p>
                      <a:r>
                        <a:rPr lang="en-US" dirty="0" smtClean="0"/>
                        <a:t>Decrease</a:t>
                      </a:r>
                      <a:r>
                        <a:rPr lang="en-US" baseline="0" dirty="0" smtClean="0"/>
                        <a:t> in 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 to fewest</a:t>
                      </a:r>
                      <a:r>
                        <a:rPr lang="en-US" baseline="0" dirty="0" smtClean="0"/>
                        <a:t> gas moles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There is less room for the reactants</a:t>
                      </a:r>
                      <a:r>
                        <a:rPr lang="en-US" baseline="0" dirty="0" smtClean="0"/>
                        <a:t> or products so shift will be towards smaller moles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Decrease in P Increase</a:t>
                      </a:r>
                      <a:r>
                        <a:rPr lang="en-US" baseline="0" dirty="0" smtClean="0"/>
                        <a:t> in 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 to more gas moles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There is more room for the reactants</a:t>
                      </a:r>
                      <a:r>
                        <a:rPr lang="en-US" baseline="0" dirty="0" smtClean="0"/>
                        <a:t> or products so shift will be towards more moles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88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How stresses change Equilibrium - Temperature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2200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2590800"/>
                <a:gridCol w="4038600"/>
              </a:tblGrid>
              <a:tr h="37094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Stress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Effect on Equilibrium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Why this occurs</a:t>
                      </a:r>
                      <a:endParaRPr lang="en-US" sz="1800" dirty="0"/>
                    </a:p>
                  </a:txBody>
                  <a:tcPr marT="45733" marB="45733"/>
                </a:tc>
              </a:tr>
              <a:tr h="9146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Increase</a:t>
                      </a:r>
                      <a:r>
                        <a:rPr lang="en-US" sz="1800" baseline="0" dirty="0" smtClean="0"/>
                        <a:t> Temperature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Shift to the</a:t>
                      </a:r>
                      <a:r>
                        <a:rPr lang="en-US" sz="1800" baseline="0" dirty="0" smtClean="0"/>
                        <a:t> Endothermic Reaction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Endothermic reactions require heat, so reaction will shift</a:t>
                      </a:r>
                      <a:r>
                        <a:rPr lang="en-US" sz="1800" baseline="0" dirty="0" smtClean="0"/>
                        <a:t> to the reaction which needs heat</a:t>
                      </a:r>
                      <a:endParaRPr lang="en-US" sz="1800" dirty="0"/>
                    </a:p>
                  </a:txBody>
                  <a:tcPr marT="45733" marB="45733"/>
                </a:tc>
              </a:tr>
              <a:tr h="91466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Decrease in temperature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Shift</a:t>
                      </a:r>
                      <a:r>
                        <a:rPr lang="en-US" sz="1800" baseline="0" dirty="0" smtClean="0"/>
                        <a:t> to the Exothermic Reaction</a:t>
                      </a:r>
                      <a:endParaRPr lang="en-US" sz="180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Exothermic reactions give off</a:t>
                      </a:r>
                      <a:r>
                        <a:rPr lang="en-US" sz="1800" baseline="0" dirty="0" smtClean="0"/>
                        <a:t> heat so removing heat will cause more heat to be produced</a:t>
                      </a:r>
                      <a:endParaRPr lang="en-US" sz="1800" dirty="0"/>
                    </a:p>
                  </a:txBody>
                  <a:tcPr marT="45733" marB="45733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383AE-6FC4-4A74-8D37-C4A7055DCD0A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8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rate changes with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 + I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2HI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9F0EA8-91C0-41E9-9AEB-0FF3C313AA4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7924800" cy="419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B537A5-3C68-418A-A812-E69750E842F5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4915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Example #4: Le </a:t>
            </a:r>
            <a:r>
              <a:rPr lang="en-US" sz="3200" dirty="0" err="1" smtClean="0"/>
              <a:t>Chatelier’s</a:t>
            </a:r>
            <a:r>
              <a:rPr lang="en-US" sz="3200" dirty="0" smtClean="0"/>
              <a:t> Principle</a:t>
            </a:r>
          </a:p>
        </p:txBody>
      </p:sp>
      <p:sp>
        <p:nvSpPr>
          <p:cNvPr id="45060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For the following reaction, predict the direction the reaction will shift if the equilibrium is disturbed by:</a:t>
            </a:r>
          </a:p>
          <a:p>
            <a:pPr eaLnBrk="1" hangingPunct="1">
              <a:defRPr/>
            </a:pPr>
            <a:r>
              <a:rPr lang="en-US" sz="2800" dirty="0" smtClean="0"/>
              <a:t>N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(g) + 3 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(g) </a:t>
            </a:r>
            <a:r>
              <a:rPr lang="en-US" sz="2800" dirty="0" smtClean="0">
                <a:sym typeface="Wingdings" panose="05000000000000000000" pitchFamily="2" charset="2"/>
              </a:rPr>
              <a:t></a:t>
            </a:r>
            <a:r>
              <a:rPr lang="en-US" sz="2800" dirty="0" smtClean="0"/>
              <a:t>  2 NH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(g)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800" dirty="0"/>
              <a:t>	</a:t>
            </a:r>
            <a:r>
              <a:rPr lang="en-US" sz="2800" dirty="0" smtClean="0"/>
              <a:t>				</a:t>
            </a:r>
            <a:r>
              <a:rPr lang="en-US" sz="2800" dirty="0" smtClean="0">
                <a:latin typeface="Symbol" panose="05050102010706020507" pitchFamily="18" charset="2"/>
                <a:cs typeface="Traditional Arabic" panose="02020603050405020304" pitchFamily="18" charset="-78"/>
              </a:rPr>
              <a:t>D</a:t>
            </a:r>
            <a:r>
              <a:rPr lang="en-US" sz="2800" dirty="0" smtClean="0"/>
              <a:t>H = -92.00 kJ </a:t>
            </a:r>
          </a:p>
          <a:p>
            <a:pPr marL="514350" indent="-514350" eaLnBrk="1" hangingPunct="1">
              <a:buFont typeface="Arial" charset="0"/>
              <a:buAutoNum type="alphaLcPeriod"/>
              <a:defRPr/>
            </a:pPr>
            <a:r>
              <a:rPr lang="en-US" dirty="0" smtClean="0"/>
              <a:t>Adding N</a:t>
            </a:r>
            <a:r>
              <a:rPr lang="en-US" baseline="-25000" dirty="0" smtClean="0"/>
              <a:t>2</a:t>
            </a:r>
          </a:p>
          <a:p>
            <a:pPr marL="514350" indent="-514350" eaLnBrk="1" hangingPunct="1">
              <a:buFont typeface="Arial" charset="0"/>
              <a:buAutoNum type="alphaLcPeriod"/>
              <a:defRPr/>
            </a:pPr>
            <a:r>
              <a:rPr lang="en-US" dirty="0" smtClean="0"/>
              <a:t>Adding NH</a:t>
            </a:r>
            <a:r>
              <a:rPr lang="en-US" baseline="-25000" dirty="0" smtClean="0"/>
              <a:t>3</a:t>
            </a:r>
          </a:p>
          <a:p>
            <a:pPr marL="514350" indent="-514350" eaLnBrk="1" hangingPunct="1">
              <a:buFont typeface="Arial" charset="0"/>
              <a:buAutoNum type="alphaLcPeriod"/>
              <a:defRPr/>
            </a:pPr>
            <a:r>
              <a:rPr lang="en-US" dirty="0" smtClean="0"/>
              <a:t>Increasing Pressure</a:t>
            </a:r>
          </a:p>
          <a:p>
            <a:pPr marL="514350" indent="-514350" eaLnBrk="1" hangingPunct="1">
              <a:buFont typeface="Arial" charset="0"/>
              <a:buAutoNum type="alphaLcPeriod"/>
              <a:defRPr/>
            </a:pPr>
            <a:r>
              <a:rPr lang="en-US" dirty="0" smtClean="0"/>
              <a:t>Increasing Temperature</a:t>
            </a:r>
          </a:p>
        </p:txBody>
      </p:sp>
    </p:spTree>
    <p:extLst>
      <p:ext uri="{BB962C8B-B14F-4D97-AF65-F5344CB8AC3E}">
        <p14:creationId xmlns:p14="http://schemas.microsoft.com/office/powerpoint/2010/main" val="135102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Example : Average Rate</a:t>
            </a:r>
          </a:p>
        </p:txBody>
      </p:sp>
      <p:sp>
        <p:nvSpPr>
          <p:cNvPr id="48845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Calculate the rate of decomposition of HI in the reaction: 2HI(g) </a:t>
            </a:r>
            <a:r>
              <a:rPr lang="en-US" dirty="0" smtClean="0">
                <a:sym typeface="Symbol" pitchFamily="18" charset="2"/>
              </a:rPr>
              <a:t></a:t>
            </a:r>
            <a:r>
              <a:rPr lang="en-US" dirty="0" smtClean="0"/>
              <a:t> H</a:t>
            </a:r>
            <a:r>
              <a:rPr lang="en-US" baseline="-25000" dirty="0" smtClean="0"/>
              <a:t>2</a:t>
            </a:r>
            <a:r>
              <a:rPr lang="en-US" dirty="0" smtClean="0"/>
              <a:t>(g) + I</a:t>
            </a:r>
            <a:r>
              <a:rPr lang="en-US" baseline="-25000" dirty="0" smtClean="0"/>
              <a:t>2</a:t>
            </a:r>
            <a:r>
              <a:rPr lang="en-US" dirty="0" smtClean="0"/>
              <a:t>(g). Given: After a reaction time of 100 sec. the concentration of HI decreased from 1.00 M to 0.500 M. 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FF417E8-A4E9-4FC6-BB47-2B0C58703DC6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How reactions take place?</a:t>
            </a:r>
          </a:p>
        </p:txBody>
      </p:sp>
      <p:sp>
        <p:nvSpPr>
          <p:cNvPr id="14340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Collision theory</a:t>
            </a:r>
          </a:p>
          <a:p>
            <a:pPr lvl="1" eaLnBrk="1" hangingPunct="1"/>
            <a:r>
              <a:rPr lang="en-US" altLang="en-US" dirty="0" smtClean="0"/>
              <a:t>Chemical reactions are due to the collisions of molecules</a:t>
            </a:r>
          </a:p>
          <a:p>
            <a:pPr lvl="1" eaLnBrk="1" hangingPunct="1"/>
            <a:r>
              <a:rPr lang="en-US" altLang="en-US" dirty="0" smtClean="0"/>
              <a:t>Some collisions result in bonds being broken</a:t>
            </a:r>
          </a:p>
          <a:p>
            <a:pPr lvl="1" eaLnBrk="1" hangingPunct="1"/>
            <a:r>
              <a:rPr lang="en-US" altLang="en-US" dirty="0" smtClean="0"/>
              <a:t>Some of the fragments can reform into other molecules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2E1275E-3A5A-40C4-B985-E6EBD08D4D40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Collision theory</a:t>
            </a:r>
          </a:p>
        </p:txBody>
      </p:sp>
      <p:sp>
        <p:nvSpPr>
          <p:cNvPr id="15364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 smtClean="0"/>
              <a:t>Our model system will be based on two diatomic molecules; A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> and B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           A</a:t>
            </a:r>
            <a:r>
              <a:rPr lang="en-US" altLang="en-US" baseline="-25000" dirty="0" smtClean="0"/>
              <a:t>2 (g)</a:t>
            </a:r>
            <a:r>
              <a:rPr lang="en-US" altLang="en-US" dirty="0" smtClean="0"/>
              <a:t> + B</a:t>
            </a:r>
            <a:r>
              <a:rPr lang="en-US" altLang="en-US" baseline="-25000" dirty="0" smtClean="0"/>
              <a:t>2 (g) </a:t>
            </a:r>
            <a:r>
              <a:rPr lang="en-US" altLang="en-US" dirty="0" smtClean="0">
                <a:sym typeface="Symbol" pitchFamily="18" charset="2"/>
              </a:rPr>
              <a:t> 2 AB</a:t>
            </a:r>
            <a:r>
              <a:rPr lang="en-US" altLang="en-US" baseline="-25000" dirty="0" smtClean="0">
                <a:sym typeface="Symbol" pitchFamily="18" charset="2"/>
              </a:rPr>
              <a:t>(g)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 smtClean="0"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 smtClean="0">
                <a:sym typeface="Symbol" pitchFamily="18" charset="2"/>
              </a:rPr>
              <a:t>Products result from the collisions of A</a:t>
            </a:r>
            <a:r>
              <a:rPr lang="en-US" altLang="en-US" baseline="-25000" dirty="0" smtClean="0">
                <a:sym typeface="Symbol" pitchFamily="18" charset="2"/>
              </a:rPr>
              <a:t>2</a:t>
            </a:r>
            <a:r>
              <a:rPr lang="en-US" altLang="en-US" dirty="0" smtClean="0">
                <a:sym typeface="Symbol" pitchFamily="18" charset="2"/>
              </a:rPr>
              <a:t> and B</a:t>
            </a:r>
            <a:r>
              <a:rPr lang="en-US" altLang="en-US" baseline="-25000" dirty="0" smtClean="0">
                <a:sym typeface="Symbol" pitchFamily="18" charset="2"/>
              </a:rPr>
              <a:t>2</a:t>
            </a:r>
            <a:endParaRPr lang="en-US" altLang="en-US" dirty="0" smtClean="0"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 smtClean="0">
                <a:sym typeface="Symbol" pitchFamily="18" charset="2"/>
              </a:rPr>
              <a:t>However, not all collisions result in products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AB0D33C-8376-4C63-B930-F567A9DAD853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1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Collision of A</a:t>
            </a:r>
            <a:r>
              <a:rPr lang="en-US" baseline="-25000" dirty="0" smtClean="0"/>
              <a:t>2</a:t>
            </a:r>
            <a:r>
              <a:rPr lang="en-US" dirty="0" smtClean="0"/>
              <a:t> and B</a:t>
            </a:r>
            <a:r>
              <a:rPr lang="en-US" baseline="-25000" dirty="0" smtClean="0"/>
              <a:t>2</a:t>
            </a:r>
            <a:endParaRPr lang="en-US" dirty="0" smtClean="0"/>
          </a:p>
        </p:txBody>
      </p:sp>
      <p:pic>
        <p:nvPicPr>
          <p:cNvPr id="16388" name="Picture 6" descr="~max000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602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B98F7AA-3121-40C9-8626-2FE14565285B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7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Limits on reactions</a:t>
            </a:r>
          </a:p>
        </p:txBody>
      </p:sp>
      <p:sp>
        <p:nvSpPr>
          <p:cNvPr id="17412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collision must occur with enough energy to break the bonds in the reactants so that new bonds can form to lead to products</a:t>
            </a:r>
          </a:p>
          <a:p>
            <a:pPr eaLnBrk="1" hangingPunct="1"/>
            <a:r>
              <a:rPr lang="en-US" altLang="en-US" smtClean="0"/>
              <a:t>The reactant molecules must collide in the correct orientation to each other to react.  Otherwise, the two reactants just bounce off each other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1A9238B-A304-4133-8AC8-CEA76C3C90C1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3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410</TotalTime>
  <Words>1219</Words>
  <Application>Microsoft Office PowerPoint</Application>
  <PresentationFormat>On-screen Show (4:3)</PresentationFormat>
  <Paragraphs>210</Paragraphs>
  <Slides>40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Trek</vt:lpstr>
      <vt:lpstr>CS ChemDraw Drawing</vt:lpstr>
      <vt:lpstr>Unit 8: Rates and Equilibrium</vt:lpstr>
      <vt:lpstr>Rates of Reaction</vt:lpstr>
      <vt:lpstr>Calculating the Reaction Rate – Average Rate</vt:lpstr>
      <vt:lpstr>How rate changes with time</vt:lpstr>
      <vt:lpstr>Example : Average Rate</vt:lpstr>
      <vt:lpstr>How reactions take place?</vt:lpstr>
      <vt:lpstr>Collision theory</vt:lpstr>
      <vt:lpstr>Collision of A2 and B2</vt:lpstr>
      <vt:lpstr>Limits on reactions</vt:lpstr>
      <vt:lpstr>Activation energy</vt:lpstr>
      <vt:lpstr>Potential Energy Diagrams</vt:lpstr>
      <vt:lpstr>Potential Energy Diagrams</vt:lpstr>
      <vt:lpstr>Activated complexes</vt:lpstr>
      <vt:lpstr>Exothermic Reaction </vt:lpstr>
      <vt:lpstr>Endothermic reactions</vt:lpstr>
      <vt:lpstr>Example 1: Potential Energy Diagrams</vt:lpstr>
      <vt:lpstr>Maxwell-Boltzmann Distribution Curve</vt:lpstr>
      <vt:lpstr>Factors that Effect Reaction Rate</vt:lpstr>
      <vt:lpstr>Temperature effects</vt:lpstr>
      <vt:lpstr>Temperature</vt:lpstr>
      <vt:lpstr>Temperature effects on KE</vt:lpstr>
      <vt:lpstr>Catalysts</vt:lpstr>
      <vt:lpstr>Effect of Catalyst MB</vt:lpstr>
      <vt:lpstr>Effect of catalysts</vt:lpstr>
      <vt:lpstr>Surface Area</vt:lpstr>
      <vt:lpstr>Concentration/Pressure</vt:lpstr>
      <vt:lpstr>Equilibrium</vt:lpstr>
      <vt:lpstr>Reactions at equilibrium</vt:lpstr>
      <vt:lpstr>Dynamic nature of equilibrium</vt:lpstr>
      <vt:lpstr>Dynamic nature of equibrium</vt:lpstr>
      <vt:lpstr>Example: Caves</vt:lpstr>
      <vt:lpstr>Writing Equilibrium Reactions, Expressions</vt:lpstr>
      <vt:lpstr>Equilibrium constants</vt:lpstr>
      <vt:lpstr>What the Size of Kc tell us</vt:lpstr>
      <vt:lpstr>Example #5: Writing Kc</vt:lpstr>
      <vt:lpstr>White Board</vt:lpstr>
      <vt:lpstr>Le Châtelier’s Principle</vt:lpstr>
      <vt:lpstr>How stresses change Equilibrium</vt:lpstr>
      <vt:lpstr>How stresses change Equilibrium - Temperature</vt:lpstr>
      <vt:lpstr>Example #4: Le Chatelier’s Principle</vt:lpstr>
    </vt:vector>
  </TitlesOfParts>
  <Company>Amphitheater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Rates and Equilibrium</dc:title>
  <dc:creator>Administrator</dc:creator>
  <cp:lastModifiedBy>Administrator</cp:lastModifiedBy>
  <cp:revision>16</cp:revision>
  <dcterms:created xsi:type="dcterms:W3CDTF">2015-03-03T16:37:01Z</dcterms:created>
  <dcterms:modified xsi:type="dcterms:W3CDTF">2015-03-26T15:49:23Z</dcterms:modified>
</cp:coreProperties>
</file>